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65" r:id="rId2"/>
    <p:sldId id="266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096" y="1041400"/>
            <a:ext cx="11457904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E103C1"/>
                </a:solidFill>
                <a:latin typeface="Gill Sans MT" panose="020B0502020104020203" pitchFamily="34" charset="0"/>
              </a:rPr>
              <a:t>ADULT PANHYPOPITUITARISM</a:t>
            </a:r>
            <a:endParaRPr lang="en-US" b="1" dirty="0">
              <a:solidFill>
                <a:srgbClr val="E103C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39448" y="5746370"/>
            <a:ext cx="3898005" cy="84117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Dr. </a:t>
            </a:r>
            <a:r>
              <a:rPr lang="en-US" b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Harisankar</a:t>
            </a:r>
            <a:endParaRPr lang="en-US" b="1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Dept. of PM, SKHMC</a:t>
            </a:r>
            <a:endParaRPr lang="en-US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7882" y="1558344"/>
            <a:ext cx="117541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latin typeface="Gill Sans MT" panose="020B0502020104020203" pitchFamily="34" charset="0"/>
              </a:rPr>
              <a:t>Symptoms depend on the type and severity of cell </a:t>
            </a:r>
            <a:r>
              <a:rPr lang="en-IN" sz="3000" dirty="0" smtClean="0">
                <a:latin typeface="Gill Sans MT" panose="020B0502020104020203" pitchFamily="34" charset="0"/>
              </a:rPr>
              <a:t>failure, age </a:t>
            </a:r>
            <a:r>
              <a:rPr lang="en-IN" sz="3000" dirty="0">
                <a:latin typeface="Gill Sans MT" panose="020B0502020104020203" pitchFamily="34" charset="0"/>
              </a:rPr>
              <a:t>of the patient and the age of onset of the disease. </a:t>
            </a:r>
            <a:endParaRPr lang="en-IN" sz="3000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Gill Sans MT" panose="020B0502020104020203" pitchFamily="34" charset="0"/>
              </a:rPr>
              <a:t>The condition </a:t>
            </a:r>
            <a:r>
              <a:rPr lang="en-IN" sz="3000" dirty="0">
                <a:latin typeface="Gill Sans MT" panose="020B0502020104020203" pitchFamily="34" charset="0"/>
              </a:rPr>
              <a:t>becomes overt only when more than 75% </a:t>
            </a:r>
            <a:r>
              <a:rPr lang="en-IN" sz="3000" dirty="0" smtClean="0">
                <a:latin typeface="Gill Sans MT" panose="020B0502020104020203" pitchFamily="34" charset="0"/>
              </a:rPr>
              <a:t>of cells </a:t>
            </a:r>
            <a:r>
              <a:rPr lang="en-IN" sz="3000" dirty="0">
                <a:latin typeface="Gill Sans MT" panose="020B0502020104020203" pitchFamily="34" charset="0"/>
              </a:rPr>
              <a:t>are destroyed. </a:t>
            </a:r>
            <a:endParaRPr lang="en-IN" sz="3000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Gill Sans MT" panose="020B0502020104020203" pitchFamily="34" charset="0"/>
              </a:rPr>
              <a:t>In </a:t>
            </a:r>
            <a:r>
              <a:rPr lang="en-IN" sz="3000" dirty="0" err="1">
                <a:latin typeface="Gill Sans MT" panose="020B0502020104020203" pitchFamily="34" charset="0"/>
              </a:rPr>
              <a:t>panhypopituitarism</a:t>
            </a:r>
            <a:r>
              <a:rPr lang="en-IN" sz="3000" dirty="0">
                <a:latin typeface="Gill Sans MT" panose="020B0502020104020203" pitchFamily="34" charset="0"/>
              </a:rPr>
              <a:t> </a:t>
            </a:r>
            <a:r>
              <a:rPr lang="en-IN" sz="3000" dirty="0" smtClean="0">
                <a:latin typeface="Gill Sans MT" panose="020B0502020104020203" pitchFamily="34" charset="0"/>
              </a:rPr>
              <a:t>growth hormone </a:t>
            </a:r>
            <a:r>
              <a:rPr lang="en-IN" sz="3000" dirty="0">
                <a:latin typeface="Gill Sans MT" panose="020B0502020104020203" pitchFamily="34" charset="0"/>
              </a:rPr>
              <a:t>is affected first followed by gonadotropins, </a:t>
            </a:r>
            <a:r>
              <a:rPr lang="en-IN" sz="3000" dirty="0" smtClean="0">
                <a:latin typeface="Gill Sans MT" panose="020B0502020104020203" pitchFamily="34" charset="0"/>
              </a:rPr>
              <a:t>TSH and </a:t>
            </a:r>
            <a:r>
              <a:rPr lang="en-IN" sz="3000" dirty="0">
                <a:latin typeface="Gill Sans MT" panose="020B0502020104020203" pitchFamily="34" charset="0"/>
              </a:rPr>
              <a:t>ACTH deficiency and consequent secondary </a:t>
            </a:r>
            <a:r>
              <a:rPr lang="en-IN" sz="3000" dirty="0" smtClean="0">
                <a:latin typeface="Gill Sans MT" panose="020B0502020104020203" pitchFamily="34" charset="0"/>
              </a:rPr>
              <a:t>adrenal deficiency </a:t>
            </a:r>
            <a:r>
              <a:rPr lang="en-IN" sz="3000" dirty="0">
                <a:latin typeface="Gill Sans MT" panose="020B0502020104020203" pitchFamily="34" charset="0"/>
              </a:rPr>
              <a:t>occurs only when the pituitary function </a:t>
            </a:r>
            <a:r>
              <a:rPr lang="en-IN" sz="3000" dirty="0" smtClean="0">
                <a:latin typeface="Gill Sans MT" panose="020B0502020104020203" pitchFamily="34" charset="0"/>
              </a:rPr>
              <a:t>is grossly </a:t>
            </a:r>
            <a:r>
              <a:rPr lang="en-IN" sz="3000" dirty="0">
                <a:latin typeface="Gill Sans MT" panose="020B0502020104020203" pitchFamily="34" charset="0"/>
              </a:rPr>
              <a:t>affected. </a:t>
            </a:r>
            <a:endParaRPr lang="en-IN" sz="3000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latin typeface="Gill Sans MT" panose="020B0502020104020203" pitchFamily="34" charset="0"/>
              </a:rPr>
              <a:t>Hypoprolactinemia</a:t>
            </a:r>
            <a:r>
              <a:rPr lang="en-IN" sz="3000" dirty="0" smtClean="0">
                <a:latin typeface="Gill Sans MT" panose="020B0502020104020203" pitchFamily="34" charset="0"/>
              </a:rPr>
              <a:t> </a:t>
            </a:r>
            <a:r>
              <a:rPr lang="en-IN" sz="3000" dirty="0">
                <a:latin typeface="Gill Sans MT" panose="020B0502020104020203" pitchFamily="34" charset="0"/>
              </a:rPr>
              <a:t>manifests only </a:t>
            </a:r>
            <a:r>
              <a:rPr lang="en-IN" sz="3000" dirty="0" smtClean="0">
                <a:latin typeface="Gill Sans MT" panose="020B0502020104020203" pitchFamily="34" charset="0"/>
              </a:rPr>
              <a:t>during the </a:t>
            </a:r>
            <a:r>
              <a:rPr lang="en-IN" sz="3000" dirty="0" err="1">
                <a:latin typeface="Gill Sans MT" panose="020B0502020104020203" pitchFamily="34" charset="0"/>
              </a:rPr>
              <a:t>puerperium</a:t>
            </a:r>
            <a:r>
              <a:rPr lang="en-IN" sz="3000" dirty="0">
                <a:latin typeface="Gill Sans MT" panose="020B0502020104020203" pitchFamily="34" charset="0"/>
              </a:rPr>
              <a:t> as failure of lactation.</a:t>
            </a:r>
          </a:p>
        </p:txBody>
      </p:sp>
    </p:spTree>
    <p:extLst>
      <p:ext uri="{BB962C8B-B14F-4D97-AF65-F5344CB8AC3E}">
        <p14:creationId xmlns:p14="http://schemas.microsoft.com/office/powerpoint/2010/main" val="68485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5003" y="579550"/>
            <a:ext cx="1176699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 smtClean="0">
                <a:latin typeface="Gill Sans MT" panose="020B0502020104020203" pitchFamily="34" charset="0"/>
              </a:rPr>
              <a:t>Sheehan’s syndrome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Gill Sans MT" panose="020B0502020104020203" pitchFamily="34" charset="0"/>
              </a:rPr>
              <a:t>in </a:t>
            </a:r>
            <a:r>
              <a:rPr lang="en-IN" sz="3000" dirty="0">
                <a:latin typeface="Gill Sans MT" panose="020B0502020104020203" pitchFamily="34" charset="0"/>
              </a:rPr>
              <a:t>which the hyperplasic pituitary of </a:t>
            </a:r>
            <a:r>
              <a:rPr lang="en-IN" sz="3000" dirty="0" smtClean="0">
                <a:latin typeface="Gill Sans MT" panose="020B0502020104020203" pitchFamily="34" charset="0"/>
              </a:rPr>
              <a:t>pregnancy which </a:t>
            </a:r>
            <a:r>
              <a:rPr lang="en-IN" sz="3000" dirty="0">
                <a:latin typeface="Gill Sans MT" panose="020B0502020104020203" pitchFamily="34" charset="0"/>
              </a:rPr>
              <a:t>is vulnerable for ischemic damage </a:t>
            </a:r>
            <a:r>
              <a:rPr lang="en-IN" sz="3000" dirty="0" smtClean="0">
                <a:latin typeface="Gill Sans MT" panose="020B0502020104020203" pitchFamily="34" charset="0"/>
              </a:rPr>
              <a:t>undergoes infarction </a:t>
            </a:r>
            <a:r>
              <a:rPr lang="en-IN" sz="3000" dirty="0">
                <a:latin typeface="Gill Sans MT" panose="020B0502020104020203" pitchFamily="34" charset="0"/>
              </a:rPr>
              <a:t>due to postpartum </a:t>
            </a:r>
            <a:r>
              <a:rPr lang="en-IN" sz="3000" dirty="0" err="1">
                <a:latin typeface="Gill Sans MT" panose="020B0502020104020203" pitchFamily="34" charset="0"/>
              </a:rPr>
              <a:t>hemorrhage</a:t>
            </a:r>
            <a:r>
              <a:rPr lang="en-IN" sz="3000" dirty="0">
                <a:latin typeface="Gill Sans MT" panose="020B0502020104020203" pitchFamily="34" charset="0"/>
              </a:rPr>
              <a:t> and shock. </a:t>
            </a:r>
            <a:endParaRPr lang="en-IN" sz="3000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Gill Sans MT" panose="020B0502020104020203" pitchFamily="34" charset="0"/>
              </a:rPr>
              <a:t>The earliest </a:t>
            </a:r>
            <a:r>
              <a:rPr lang="en-IN" sz="3000" dirty="0">
                <a:latin typeface="Gill Sans MT" panose="020B0502020104020203" pitchFamily="34" charset="0"/>
              </a:rPr>
              <a:t>manifestation is failure of lactation. </a:t>
            </a:r>
            <a:endParaRPr lang="en-IN" sz="3000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Gill Sans MT" panose="020B0502020104020203" pitchFamily="34" charset="0"/>
              </a:rPr>
              <a:t>The patient develops </a:t>
            </a:r>
            <a:r>
              <a:rPr lang="en-IN" sz="3000" dirty="0">
                <a:latin typeface="Gill Sans MT" panose="020B0502020104020203" pitchFamily="34" charset="0"/>
              </a:rPr>
              <a:t>amenorrhea, genital atrophy, loss of axillary </a:t>
            </a:r>
            <a:r>
              <a:rPr lang="en-IN" sz="3000" dirty="0" smtClean="0">
                <a:latin typeface="Gill Sans MT" panose="020B0502020104020203" pitchFamily="34" charset="0"/>
              </a:rPr>
              <a:t>and pubic </a:t>
            </a:r>
            <a:r>
              <a:rPr lang="en-IN" sz="3000" dirty="0">
                <a:latin typeface="Gill Sans MT" panose="020B0502020104020203" pitchFamily="34" charset="0"/>
              </a:rPr>
              <a:t>hair, and loss of libido. </a:t>
            </a:r>
            <a:endParaRPr lang="en-IN" sz="3000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Gill Sans MT" panose="020B0502020104020203" pitchFamily="34" charset="0"/>
              </a:rPr>
              <a:t>Men </a:t>
            </a:r>
            <a:r>
              <a:rPr lang="en-IN" sz="3000" dirty="0">
                <a:latin typeface="Gill Sans MT" panose="020B0502020104020203" pitchFamily="34" charset="0"/>
              </a:rPr>
              <a:t>with </a:t>
            </a:r>
            <a:r>
              <a:rPr lang="en-IN" sz="3000" dirty="0" smtClean="0">
                <a:latin typeface="Gill Sans MT" panose="020B0502020104020203" pitchFamily="34" charset="0"/>
              </a:rPr>
              <a:t>hypopituitarism present </a:t>
            </a:r>
            <a:r>
              <a:rPr lang="en-IN" sz="3000" dirty="0">
                <a:latin typeface="Gill Sans MT" panose="020B0502020104020203" pitchFamily="34" charset="0"/>
              </a:rPr>
              <a:t>with testicular atrophy, loss of libido, and </a:t>
            </a:r>
            <a:r>
              <a:rPr lang="en-IN" sz="3000" dirty="0" smtClean="0">
                <a:latin typeface="Gill Sans MT" panose="020B0502020104020203" pitchFamily="34" charset="0"/>
              </a:rPr>
              <a:t>absence of </a:t>
            </a:r>
            <a:r>
              <a:rPr lang="en-IN" sz="3000" dirty="0">
                <a:latin typeface="Gill Sans MT" panose="020B0502020104020203" pitchFamily="34" charset="0"/>
              </a:rPr>
              <a:t>spermatogenesis. </a:t>
            </a:r>
            <a:endParaRPr lang="en-IN" sz="3000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Gill Sans MT" panose="020B0502020104020203" pitchFamily="34" charset="0"/>
              </a:rPr>
              <a:t>Failure </a:t>
            </a:r>
            <a:r>
              <a:rPr lang="en-IN" sz="3000" dirty="0">
                <a:latin typeface="Gill Sans MT" panose="020B0502020104020203" pitchFamily="34" charset="0"/>
              </a:rPr>
              <a:t>of ACTH secretion leads </a:t>
            </a:r>
            <a:r>
              <a:rPr lang="en-IN" sz="3000" dirty="0" smtClean="0">
                <a:latin typeface="Gill Sans MT" panose="020B0502020104020203" pitchFamily="34" charset="0"/>
              </a:rPr>
              <a:t>to secondary </a:t>
            </a:r>
            <a:r>
              <a:rPr lang="en-IN" sz="3000" dirty="0">
                <a:latin typeface="Gill Sans MT" panose="020B0502020104020203" pitchFamily="34" charset="0"/>
              </a:rPr>
              <a:t>adrenal cortical failure. </a:t>
            </a:r>
            <a:endParaRPr lang="en-IN" sz="3000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Gill Sans MT" panose="020B0502020104020203" pitchFamily="34" charset="0"/>
              </a:rPr>
              <a:t>As </a:t>
            </a:r>
            <a:r>
              <a:rPr lang="en-IN" sz="3000" dirty="0">
                <a:latin typeface="Gill Sans MT" panose="020B0502020104020203" pitchFamily="34" charset="0"/>
              </a:rPr>
              <a:t>the </a:t>
            </a:r>
            <a:r>
              <a:rPr lang="en-IN" sz="3000" dirty="0" smtClean="0">
                <a:latin typeface="Gill Sans MT" panose="020B0502020104020203" pitchFamily="34" charset="0"/>
              </a:rPr>
              <a:t>hypopituitarism advances</a:t>
            </a:r>
            <a:r>
              <a:rPr lang="en-IN" sz="3000" dirty="0">
                <a:latin typeface="Gill Sans MT" panose="020B0502020104020203" pitchFamily="34" charset="0"/>
              </a:rPr>
              <a:t>, thyroid hormone deficiency also manifests. </a:t>
            </a:r>
            <a:endParaRPr lang="en-IN" sz="3000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Gill Sans MT" panose="020B0502020104020203" pitchFamily="34" charset="0"/>
              </a:rPr>
              <a:t>It is </a:t>
            </a:r>
            <a:r>
              <a:rPr lang="en-IN" sz="3000" dirty="0">
                <a:latin typeface="Gill Sans MT" panose="020B0502020104020203" pitchFamily="34" charset="0"/>
              </a:rPr>
              <a:t>rare to get classical </a:t>
            </a:r>
            <a:r>
              <a:rPr lang="en-IN" sz="3000" dirty="0" err="1">
                <a:latin typeface="Gill Sans MT" panose="020B0502020104020203" pitchFamily="34" charset="0"/>
              </a:rPr>
              <a:t>myxedema</a:t>
            </a:r>
            <a:r>
              <a:rPr lang="en-IN" sz="3000" dirty="0">
                <a:latin typeface="Gill Sans MT" panose="020B0502020104020203" pitchFamily="34" charset="0"/>
              </a:rPr>
              <a:t>. </a:t>
            </a:r>
            <a:endParaRPr lang="en-IN" sz="30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770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487" y="167426"/>
            <a:ext cx="114750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The symptoms of GH deficiency are usually evident clinically.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The symptoms of GH deficiency include lack of strength due to reduction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in muscle mass, increased insulin sensitivity and mild refractory </a:t>
            </a:r>
            <a:r>
              <a:rPr lang="en-IN" sz="3000" dirty="0" err="1">
                <a:solidFill>
                  <a:prstClr val="black"/>
                </a:solidFill>
                <a:latin typeface="Gill Sans MT" panose="020B0502020104020203" pitchFamily="34" charset="0"/>
              </a:rPr>
              <a:t>anemia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IN" sz="3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just"/>
            <a:r>
              <a:rPr lang="en-IN" sz="3000" b="1" dirty="0">
                <a:solidFill>
                  <a:prstClr val="black"/>
                </a:solidFill>
                <a:latin typeface="Gill Sans MT" panose="020B0502020104020203" pitchFamily="34" charset="0"/>
              </a:rPr>
              <a:t>Investigations</a:t>
            </a:r>
          </a:p>
          <a:p>
            <a:pPr lvl="0" algn="just"/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The diagnosis of </a:t>
            </a:r>
            <a:r>
              <a:rPr lang="en-IN" sz="3000" dirty="0" err="1">
                <a:solidFill>
                  <a:prstClr val="black"/>
                </a:solidFill>
                <a:latin typeface="Gill Sans MT" panose="020B0502020104020203" pitchFamily="34" charset="0"/>
              </a:rPr>
              <a:t>panhypopituitarism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 is established 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by estimating 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the pituitary hormones and the hormones 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of the 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target glands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 algn="just"/>
            <a:r>
              <a:rPr lang="en-IN" sz="3000" b="1" dirty="0">
                <a:solidFill>
                  <a:prstClr val="black"/>
                </a:solidFill>
                <a:latin typeface="Gill Sans MT" panose="020B0502020104020203" pitchFamily="34" charset="0"/>
              </a:rPr>
              <a:t>a. ACTH secretion: 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When adrenal response to ACTH 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is established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, insulin induced </a:t>
            </a:r>
            <a:r>
              <a:rPr lang="en-IN" sz="3000" dirty="0" err="1">
                <a:solidFill>
                  <a:prstClr val="black"/>
                </a:solidFill>
                <a:latin typeface="Gill Sans MT" panose="020B0502020104020203" pitchFamily="34" charset="0"/>
              </a:rPr>
              <a:t>hypoglycemia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 may 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be used 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to test the pituitary reserve of ACTH. If 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plasma cortisol 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rises above 20 mcg/dl following insulin, 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there is 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normal reserve of ACTH in pituitary.</a:t>
            </a:r>
          </a:p>
          <a:p>
            <a:pPr lvl="0" algn="just"/>
            <a:r>
              <a:rPr lang="en-IN" sz="3000" b="1" dirty="0">
                <a:solidFill>
                  <a:prstClr val="black"/>
                </a:solidFill>
                <a:latin typeface="Gill Sans MT" panose="020B0502020104020203" pitchFamily="34" charset="0"/>
              </a:rPr>
              <a:t>b. TSH reserve: 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This can be easily assessed by 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administration of 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TRH. This could also elucidate the </a:t>
            </a:r>
            <a:r>
              <a:rPr lang="en-IN" sz="3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PRL secretory </a:t>
            </a:r>
            <a:r>
              <a:rPr lang="en-IN" sz="3000" dirty="0">
                <a:solidFill>
                  <a:prstClr val="black"/>
                </a:solidFill>
                <a:latin typeface="Gill Sans MT" panose="020B0502020104020203" pitchFamily="34" charset="0"/>
              </a:rPr>
              <a:t>status of pituitary.</a:t>
            </a:r>
            <a:endParaRPr lang="en-IN" sz="30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97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98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71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A839CB2D-CAF8-4C90-9E08-F1ACA2C5BDD5}" vid="{4C3DFA96-B4CF-43D6-AFA3-6C4764C0CD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66</TotalTime>
  <Words>316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Gill Sans MT</vt:lpstr>
      <vt:lpstr>Wingdings</vt:lpstr>
      <vt:lpstr>Cloud skipper design template</vt:lpstr>
      <vt:lpstr>ADULT PANHYPOPITUITARISM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PANHYPOPITUITARISM</dc:title>
  <dc:creator>User</dc:creator>
  <cp:lastModifiedBy>User</cp:lastModifiedBy>
  <cp:revision>2</cp:revision>
  <dcterms:created xsi:type="dcterms:W3CDTF">2021-01-09T07:51:44Z</dcterms:created>
  <dcterms:modified xsi:type="dcterms:W3CDTF">2021-01-09T08:58:33Z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